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3">
  <p:sldMasterIdLst>
    <p:sldMasterId id="2147483648" r:id="rId1"/>
  </p:sldMasterIdLst>
  <p:notesMasterIdLst>
    <p:notesMasterId r:id="rId16"/>
  </p:notesMasterIdLst>
  <p:handoutMasterIdLst>
    <p:handoutMasterId r:id="rId17"/>
  </p:handoutMasterIdLst>
  <p:sldIdLst>
    <p:sldId id="256" r:id="rId2"/>
    <p:sldId id="311" r:id="rId3"/>
    <p:sldId id="399" r:id="rId4"/>
    <p:sldId id="398" r:id="rId5"/>
    <p:sldId id="396" r:id="rId6"/>
    <p:sldId id="397" r:id="rId7"/>
    <p:sldId id="400" r:id="rId8"/>
    <p:sldId id="395" r:id="rId9"/>
    <p:sldId id="390" r:id="rId10"/>
    <p:sldId id="394" r:id="rId11"/>
    <p:sldId id="393" r:id="rId12"/>
    <p:sldId id="391" r:id="rId13"/>
    <p:sldId id="392" r:id="rId14"/>
    <p:sldId id="366" r:id="rId15"/>
  </p:sldIdLst>
  <p:sldSz cx="12192000" cy="6858000"/>
  <p:notesSz cx="9144000" cy="6858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59BFD7"/>
    <a:srgbClr val="47B7E9"/>
    <a:srgbClr val="57BAD9"/>
    <a:srgbClr val="41EFEF"/>
    <a:srgbClr val="663300"/>
    <a:srgbClr val="996600"/>
    <a:srgbClr val="3333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801" autoAdjust="0"/>
    <p:restoredTop sz="94719"/>
  </p:normalViewPr>
  <p:slideViewPr>
    <p:cSldViewPr snapToGrid="0">
      <p:cViewPr>
        <p:scale>
          <a:sx n="75" d="100"/>
          <a:sy n="75" d="100"/>
        </p:scale>
        <p:origin x="-2190" y="-8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E8D8A8-C2FA-441B-952E-108121DD1428}" type="datetimeFigureOut">
              <a:rPr lang="ru-RU" smtClean="0"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CFEFD8D-F1A6-41C0-A4B7-F47407195FF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409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656BEA2-0642-4843-AB31-7593163AFCBF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514600" y="857250"/>
            <a:ext cx="4114800" cy="2314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14400" y="3300412"/>
            <a:ext cx="7315200" cy="2700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409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B539489-18A6-4439-B379-2AFFA33E610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40447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викторины (см. методические </a:t>
            </a:r>
            <a:r>
              <a:rPr lang="ru-RU" dirty="0" err="1" smtClean="0"/>
              <a:t>рекоммендации</a:t>
            </a:r>
            <a:r>
              <a:rPr lang="ru-RU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в командах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в командах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в командах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викторины (см. методические </a:t>
            </a:r>
            <a:r>
              <a:rPr lang="ru-RU" dirty="0" err="1" smtClean="0"/>
              <a:t>рекоммендации</a:t>
            </a:r>
            <a:r>
              <a:rPr lang="ru-RU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викторины (см. методические </a:t>
            </a:r>
            <a:r>
              <a:rPr lang="ru-RU" dirty="0" err="1" smtClean="0"/>
              <a:t>рекоммендации</a:t>
            </a:r>
            <a:r>
              <a:rPr lang="ru-RU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викторины (см. методические </a:t>
            </a:r>
            <a:r>
              <a:rPr lang="ru-RU" dirty="0" err="1" smtClean="0"/>
              <a:t>рекоммендации</a:t>
            </a:r>
            <a:r>
              <a:rPr lang="ru-RU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викторины (см. методические </a:t>
            </a:r>
            <a:r>
              <a:rPr lang="ru-RU" dirty="0" err="1" smtClean="0"/>
              <a:t>рекоммендации</a:t>
            </a:r>
            <a:r>
              <a:rPr lang="ru-RU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Начало викторины (см. методические </a:t>
            </a:r>
            <a:r>
              <a:rPr lang="ru-RU" dirty="0" err="1" smtClean="0"/>
              <a:t>рекоммендации</a:t>
            </a:r>
            <a:r>
              <a:rPr lang="ru-RU" smtClean="0"/>
              <a:t>)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в командах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в командах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Игра в командах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539489-18A6-4439-B379-2AFFA33E610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321139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93764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5541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55677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262162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301561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283585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650523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15529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643903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CB7A75-3802-4B78-86E5-3F5B31AF0809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143555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CB7A75-3802-4B78-86E5-3F5B31AF0809}" type="datetimeFigureOut">
              <a:rPr lang="ru-RU" smtClean="0"/>
              <a:pPr/>
              <a:t>11.01.2018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998FEB-E5BA-4ABA-B73F-60B75C98426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618100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list.rusada.ru/" TargetMode="External"/><Relationship Id="rId5" Type="http://schemas.openxmlformats.org/officeDocument/2006/relationships/image" Target="../media/image16.pn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2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3" Type="http://schemas.openxmlformats.org/officeDocument/2006/relationships/hyperlink" Target="https://www.facebook.com/RUSADA.Russia" TargetMode="External"/><Relationship Id="rId7" Type="http://schemas.openxmlformats.org/officeDocument/2006/relationships/hyperlink" Target="https://www.instagram.com/rusada_russia/" TargetMode="External"/><Relationship Id="rId2" Type="http://schemas.openxmlformats.org/officeDocument/2006/relationships/hyperlink" Target="http://www.rusada.ru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hyperlink" Target="https://twitter.com/rusada" TargetMode="External"/><Relationship Id="rId4" Type="http://schemas.openxmlformats.org/officeDocument/2006/relationships/image" Target="../media/image20.png"/><Relationship Id="rId9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e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9.jpeg"/><Relationship Id="rId4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33322" y="5204704"/>
            <a:ext cx="9918821" cy="960968"/>
          </a:xfrm>
        </p:spPr>
        <p:txBody>
          <a:bodyPr>
            <a:noAutofit/>
          </a:bodyPr>
          <a:lstStyle/>
          <a:p>
            <a:r>
              <a:rPr lang="ru-RU" sz="8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8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8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8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8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/>
            </a:r>
            <a:br>
              <a:rPr lang="ru-RU" sz="8000" b="1" dirty="0">
                <a:solidFill>
                  <a:schemeClr val="tx2"/>
                </a:solidFill>
                <a:latin typeface="+mn-lt"/>
                <a:ea typeface="+mn-ea"/>
                <a:cs typeface="+mn-cs"/>
              </a:rPr>
            </a:br>
            <a:r>
              <a:rPr lang="ru-RU" sz="8000" b="1" dirty="0" smtClean="0">
                <a:solidFill>
                  <a:schemeClr val="tx2"/>
                </a:solidFill>
                <a:latin typeface="+mn-lt"/>
                <a:ea typeface="+mn-ea"/>
                <a:cs typeface="+mn-cs"/>
              </a:rPr>
              <a:t>За чистый спорт</a:t>
            </a:r>
            <a:endParaRPr lang="ru-RU" sz="8000" b="1" dirty="0">
              <a:solidFill>
                <a:schemeClr val="tx2"/>
              </a:solidFill>
              <a:latin typeface="+mn-lt"/>
              <a:ea typeface="+mn-ea"/>
              <a:cs typeface="+mn-cs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532263" y="1199552"/>
            <a:ext cx="11064791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tx2"/>
                </a:solidFill>
              </a:rPr>
              <a:t>АССОЦИАЦИЯ</a:t>
            </a:r>
            <a:br>
              <a:rPr lang="ru-RU" sz="2000" b="1" dirty="0">
                <a:solidFill>
                  <a:schemeClr val="tx2"/>
                </a:solidFill>
              </a:rPr>
            </a:br>
            <a:r>
              <a:rPr lang="ru-RU" sz="2000" b="1" dirty="0">
                <a:solidFill>
                  <a:schemeClr val="tx2"/>
                </a:solidFill>
              </a:rPr>
              <a:t>РОССИЙСКОЕ АНТИДОПИНГОВОЕ АГЕНСТВО </a:t>
            </a:r>
            <a:r>
              <a:rPr lang="ru-RU" sz="2000" b="1" dirty="0" smtClean="0">
                <a:solidFill>
                  <a:schemeClr val="tx2"/>
                </a:solidFill>
              </a:rPr>
              <a:t>«</a:t>
            </a:r>
            <a:r>
              <a:rPr lang="ru-RU" sz="2000" b="1" dirty="0">
                <a:solidFill>
                  <a:schemeClr val="tx2"/>
                </a:solidFill>
              </a:rPr>
              <a:t>РУСАДА»</a:t>
            </a:r>
            <a:br>
              <a:rPr lang="ru-RU" sz="2000" b="1" dirty="0">
                <a:solidFill>
                  <a:schemeClr val="tx2"/>
                </a:solidFill>
              </a:rPr>
            </a:br>
            <a:endParaRPr lang="ru-RU" sz="2000" b="1" dirty="0">
              <a:solidFill>
                <a:schemeClr val="tx2"/>
              </a:solidFill>
            </a:endParaRPr>
          </a:p>
        </p:txBody>
      </p:sp>
      <p:pic>
        <p:nvPicPr>
          <p:cNvPr id="35842" name="Picture 2" descr="https://afisha.sakh.com/p/events/12665/201707041744041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04769" y="1961978"/>
            <a:ext cx="6228133" cy="312704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080489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5" cstate="print"/>
          <a:srcRect t="8344" r="10059" b="16075"/>
          <a:stretch>
            <a:fillRect/>
          </a:stretch>
        </p:blipFill>
        <p:spPr bwMode="auto">
          <a:xfrm>
            <a:off x="1054099" y="1531640"/>
            <a:ext cx="10380395" cy="4907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Бесплатный </a:t>
            </a:r>
            <a:r>
              <a:rPr lang="ru-RU" sz="2800" b="1" dirty="0" err="1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онлайн</a:t>
            </a: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 курс для спортсменов и их родителей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/>
          <a:srcRect l="9838" t="1157"/>
          <a:stretch>
            <a:fillRect/>
          </a:stretch>
        </p:blipFill>
        <p:spPr bwMode="auto">
          <a:xfrm>
            <a:off x="2146301" y="1503382"/>
            <a:ext cx="8331200" cy="51387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Сервер по проверке препаратов: </a:t>
            </a:r>
            <a:r>
              <a:rPr lang="en-US" sz="2800" b="1" dirty="0" smtClean="0">
                <a:solidFill>
                  <a:srgbClr val="00B050"/>
                </a:solidFill>
                <a:latin typeface="Constantia" pitchFamily="18" charset="0"/>
                <a:hlinkClick r:id="rId6"/>
              </a:rPr>
              <a:t>list.rusada.ru</a:t>
            </a:r>
            <a:endParaRPr lang="ru-RU" sz="2800" b="1" dirty="0" smtClean="0" smtId="4294967295">
              <a:solidFill>
                <a:srgbClr val="000090"/>
              </a:solidFill>
              <a:highlight>
                <a:srgbClr val="000000">
                  <a:alpha val="0"/>
                </a:srgbClr>
              </a:highligh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7" name="Рисунок 3"/>
          <p:cNvPicPr>
            <a:picLocks noChangeAspect="1"/>
          </p:cNvPicPr>
          <p:nvPr/>
        </p:nvPicPr>
        <p:blipFill>
          <a:blip r:embed="rId5" cstate="print"/>
          <a:srcRect l="19318" t="10040" r="22023" b="4504"/>
          <a:stretch>
            <a:fillRect/>
          </a:stretch>
        </p:blipFill>
        <p:spPr bwMode="auto">
          <a:xfrm>
            <a:off x="1606104" y="1730524"/>
            <a:ext cx="5095875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8" name="Рисунок 4"/>
          <p:cNvPicPr>
            <a:picLocks noChangeAspect="1"/>
          </p:cNvPicPr>
          <p:nvPr/>
        </p:nvPicPr>
        <p:blipFill>
          <a:blip r:embed="rId6" cstate="print"/>
          <a:srcRect l="22989" t="15892" r="33591" b="4643"/>
          <a:stretch>
            <a:fillRect/>
          </a:stretch>
        </p:blipFill>
        <p:spPr bwMode="auto">
          <a:xfrm>
            <a:off x="6790680" y="1730524"/>
            <a:ext cx="3751263" cy="417671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9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Бесплатное мобильное приложение по проверке препаратов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13" name="Рисунок 12" descr="сайт РУСАДА.bmp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0" y="1028700"/>
            <a:ext cx="12192000" cy="6858000"/>
          </a:xfrm>
          <a:prstGeom prst="rect">
            <a:avLst/>
          </a:prstGeom>
        </p:spPr>
      </p:pic>
      <p:sp>
        <p:nvSpPr>
          <p:cNvPr id="14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РУСАДА в социальных сетях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Содержимое 2"/>
          <p:cNvSpPr txBox="1">
            <a:spLocks/>
          </p:cNvSpPr>
          <p:nvPr/>
        </p:nvSpPr>
        <p:spPr bwMode="auto">
          <a:xfrm>
            <a:off x="1390651" y="549276"/>
            <a:ext cx="9218083" cy="5688013"/>
          </a:xfrm>
          <a:prstGeom prst="rect">
            <a:avLst/>
          </a:prstGeom>
          <a:ln w="25400" cap="flat" cmpd="sng" algn="ctr">
            <a:solidFill>
              <a:schemeClr val="accent5">
                <a:lumMod val="75000"/>
              </a:schemeClr>
            </a:solidFill>
            <a:prstDash val="solid"/>
            <a:miter lim="800000"/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b="1" dirty="0">
              <a:solidFill>
                <a:srgbClr val="00B050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СПАСИБО ЗА ВНИМАНИЕ!</a:t>
            </a:r>
            <a:endParaRPr lang="en-US" sz="2800" b="1" dirty="0">
              <a:solidFill>
                <a:srgbClr val="16887D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800" b="1" dirty="0">
              <a:solidFill>
                <a:schemeClr val="accent1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u="sng" dirty="0">
                <a:solidFill>
                  <a:srgbClr val="00B050"/>
                </a:solidFill>
                <a:latin typeface="Constantia" pitchFamily="18" charset="0"/>
                <a:cs typeface="Arial" charset="0"/>
                <a:hlinkClick r:id="rId2"/>
              </a:rPr>
              <a:t>www.rusada.ru</a:t>
            </a:r>
            <a:endParaRPr lang="ru-RU" sz="2800" b="1" u="sng" dirty="0">
              <a:solidFill>
                <a:srgbClr val="00B050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rusada@rusada.ru</a:t>
            </a:r>
            <a:endParaRPr lang="ru-RU" sz="2800" b="1" dirty="0">
              <a:solidFill>
                <a:srgbClr val="16887D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dirty="0">
                <a:latin typeface="Constantia" pitchFamily="18" charset="0"/>
                <a:cs typeface="Arial" charset="0"/>
              </a:rPr>
              <a:t>тел.: 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+7 </a:t>
            </a: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(495)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788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 </a:t>
            </a:r>
            <a:r>
              <a:rPr lang="en-US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40 60</a:t>
            </a: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FF0000"/>
                </a:solidFill>
                <a:latin typeface="Constantia" pitchFamily="18" charset="0"/>
                <a:cs typeface="Arial" charset="0"/>
              </a:rPr>
              <a:t>Горячая линия: 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8 </a:t>
            </a:r>
            <a:r>
              <a:rPr lang="ru-RU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(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800</a:t>
            </a:r>
            <a:r>
              <a:rPr lang="ru-RU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) 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770</a:t>
            </a:r>
            <a:r>
              <a:rPr lang="ru-RU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-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03</a:t>
            </a:r>
            <a:r>
              <a:rPr lang="ru-RU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-</a:t>
            </a:r>
            <a:r>
              <a:rPr lang="en-US" sz="2800" b="1" dirty="0" smtClean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32</a:t>
            </a:r>
            <a:endParaRPr lang="en-US" sz="2800" b="1" dirty="0">
              <a:solidFill>
                <a:srgbClr val="16887D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ПРОВЕРИТЬ ПРЕПАРАТ: </a:t>
            </a:r>
            <a:r>
              <a:rPr lang="en-US" sz="2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list.rusada.ru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ru-RU" sz="2800" b="1" dirty="0">
                <a:solidFill>
                  <a:srgbClr val="16887D"/>
                </a:solidFill>
                <a:latin typeface="Constantia" pitchFamily="18" charset="0"/>
                <a:cs typeface="Arial" charset="0"/>
              </a:rPr>
              <a:t>ОБУЧЕНИЕ: </a:t>
            </a:r>
            <a:r>
              <a:rPr lang="en-US" sz="2800" b="1" dirty="0">
                <a:solidFill>
                  <a:schemeClr val="tx1"/>
                </a:solidFill>
                <a:latin typeface="Constantia" pitchFamily="18" charset="0"/>
                <a:cs typeface="Arial" charset="0"/>
              </a:rPr>
              <a:t>rusada.triagonal.net</a:t>
            </a:r>
            <a:r>
              <a:rPr lang="ru-RU" sz="2800" b="1" dirty="0">
                <a:solidFill>
                  <a:srgbClr val="00B050"/>
                </a:solidFill>
                <a:latin typeface="Constantia" pitchFamily="18" charset="0"/>
                <a:cs typeface="Arial" charset="0"/>
              </a:rPr>
              <a:t> </a:t>
            </a:r>
            <a:endParaRPr lang="en-US" sz="2800" b="1" dirty="0">
              <a:solidFill>
                <a:srgbClr val="00B050"/>
              </a:solidFill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2800" dirty="0">
                <a:latin typeface="Constantia" pitchFamily="18" charset="0"/>
                <a:cs typeface="Arial" charset="0"/>
              </a:rPr>
              <a:t>125284</a:t>
            </a:r>
            <a:r>
              <a:rPr lang="ru-RU" sz="2800" dirty="0">
                <a:latin typeface="Constantia" pitchFamily="18" charset="0"/>
                <a:cs typeface="Arial" charset="0"/>
              </a:rPr>
              <a:t>, г. Москва, Беговая ул., д.6А </a:t>
            </a: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2000" dirty="0">
              <a:latin typeface="Constantia" pitchFamily="18" charset="0"/>
              <a:cs typeface="Arial" charset="0"/>
            </a:endParaRPr>
          </a:p>
          <a:p>
            <a:pPr marL="342900" indent="-342900" eaLnBrk="1" fontAlgn="auto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r>
              <a:rPr lang="en-US" sz="1400" dirty="0">
                <a:latin typeface="Constantia" pitchFamily="18" charset="0"/>
                <a:cs typeface="Arial" charset="0"/>
              </a:rPr>
              <a:t/>
            </a:r>
            <a:br>
              <a:rPr lang="en-US" sz="1400" dirty="0">
                <a:latin typeface="Constantia" pitchFamily="18" charset="0"/>
                <a:cs typeface="Arial" charset="0"/>
              </a:rPr>
            </a:br>
            <a:endParaRPr lang="ru-RU" sz="1400" dirty="0">
              <a:latin typeface="Constantia" pitchFamily="18" charset="0"/>
              <a:cs typeface="Arial" charset="0"/>
            </a:endParaRPr>
          </a:p>
          <a:p>
            <a:pPr marL="342900" indent="-342900" algn="ctr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1400" dirty="0">
              <a:latin typeface="Constantia" pitchFamily="18" charset="0"/>
              <a:cs typeface="Arial" charset="0"/>
            </a:endParaRPr>
          </a:p>
          <a:p>
            <a:pPr marL="342900" indent="-342900" algn="just" eaLnBrk="1" fontAlgn="auto" hangingPunct="1">
              <a:spcBef>
                <a:spcPct val="20000"/>
              </a:spcBef>
              <a:spcAft>
                <a:spcPts val="0"/>
              </a:spcAft>
              <a:buFont typeface="Arial" charset="0"/>
              <a:buNone/>
              <a:defRPr/>
            </a:pPr>
            <a:endParaRPr lang="ru-RU" sz="1600" dirty="0"/>
          </a:p>
        </p:txBody>
      </p:sp>
      <p:pic>
        <p:nvPicPr>
          <p:cNvPr id="31747" name="Рисунок 3" descr="facebook-32x32.pn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6567" y="5659439"/>
            <a:ext cx="40428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8" name="Рисунок 4" descr="Twitter.gif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1351" y="5659438"/>
            <a:ext cx="404283" cy="303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49" name="Рисунок 5" descr="InstagramTransparent@512.png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32601" y="5659439"/>
            <a:ext cx="404284" cy="30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750" name="Рисунок 6" descr="0_c80ca_1a92b012_orig.png"/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75917" y="5659438"/>
            <a:ext cx="406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5" name="Picture 5" descr="Z:\Отдел реализации образовательных программ\Специалист Конова В.А\90713704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1800" y="1257871"/>
            <a:ext cx="3936999" cy="212879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0" y="1206500"/>
            <a:ext cx="11226800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					</a:t>
            </a:r>
            <a:r>
              <a:rPr lang="ru-RU" b="1" dirty="0" smtClean="0">
                <a:solidFill>
                  <a:srgbClr val="002060"/>
                </a:solidFill>
              </a:rPr>
              <a:t>Российское </a:t>
            </a:r>
            <a:r>
              <a:rPr lang="ru-RU" b="1" dirty="0" smtClean="0">
                <a:solidFill>
                  <a:srgbClr val="002060"/>
                </a:solidFill>
              </a:rPr>
              <a:t>антидопинговое агентство «РУСАДА»</a:t>
            </a:r>
            <a:r>
              <a:rPr lang="en-US" b="1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- </a:t>
            </a:r>
            <a:r>
              <a:rPr lang="ru-RU" dirty="0" smtClean="0">
                <a:solidFill>
                  <a:srgbClr val="002060"/>
                </a:solidFill>
              </a:rPr>
              <a:t>организация, </a:t>
            </a:r>
            <a:r>
              <a:rPr lang="ru-RU" dirty="0" smtClean="0">
                <a:solidFill>
                  <a:srgbClr val="002060"/>
                </a:solidFill>
              </a:rPr>
              <a:t>					призванная </a:t>
            </a:r>
            <a:r>
              <a:rPr lang="ru-RU" dirty="0" smtClean="0">
                <a:solidFill>
                  <a:srgbClr val="002060"/>
                </a:solidFill>
              </a:rPr>
              <a:t>противодействовать применению допинга в спорте.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					Деятельность </a:t>
            </a:r>
            <a:r>
              <a:rPr lang="ru-RU" dirty="0" smtClean="0">
                <a:solidFill>
                  <a:srgbClr val="002060"/>
                </a:solidFill>
              </a:rPr>
              <a:t>РУСАДА направлена на охрану </a:t>
            </a:r>
            <a:r>
              <a:rPr lang="ru-RU" dirty="0" smtClean="0">
                <a:solidFill>
                  <a:srgbClr val="002060"/>
                </a:solidFill>
              </a:rPr>
              <a:t>здоровья 							спортсменов </a:t>
            </a:r>
            <a:r>
              <a:rPr lang="ru-RU" dirty="0" smtClean="0">
                <a:solidFill>
                  <a:srgbClr val="002060"/>
                </a:solidFill>
              </a:rPr>
              <a:t>и защиту их права на участие в соревнованиях, </a:t>
            </a:r>
            <a:r>
              <a:rPr lang="ru-RU" dirty="0" smtClean="0">
                <a:solidFill>
                  <a:srgbClr val="002060"/>
                </a:solidFill>
              </a:rPr>
              <a:t>						свободных </a:t>
            </a:r>
            <a:r>
              <a:rPr lang="ru-RU" dirty="0" smtClean="0">
                <a:solidFill>
                  <a:srgbClr val="002060"/>
                </a:solidFill>
              </a:rPr>
              <a:t>от допинга.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					Перед </a:t>
            </a:r>
            <a:r>
              <a:rPr lang="ru-RU" dirty="0" smtClean="0">
                <a:solidFill>
                  <a:srgbClr val="002060"/>
                </a:solidFill>
              </a:rPr>
              <a:t>агентством стоят задачи по выявлению и предотвращению </a:t>
            </a:r>
            <a:r>
              <a:rPr lang="ru-RU" dirty="0" smtClean="0">
                <a:solidFill>
                  <a:srgbClr val="002060"/>
                </a:solidFill>
              </a:rPr>
              <a:t>					нарушений </a:t>
            </a:r>
            <a:r>
              <a:rPr lang="ru-RU" dirty="0" smtClean="0">
                <a:solidFill>
                  <a:srgbClr val="002060"/>
                </a:solidFill>
              </a:rPr>
              <a:t>антидопинговых правил.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		Основными </a:t>
            </a:r>
            <a:r>
              <a:rPr lang="ru-RU" dirty="0" smtClean="0">
                <a:solidFill>
                  <a:srgbClr val="002060"/>
                </a:solidFill>
              </a:rPr>
              <a:t>направлениями деятельности РУСАДА являются реализация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		образовательных </a:t>
            </a:r>
            <a:r>
              <a:rPr lang="ru-RU" dirty="0" smtClean="0">
                <a:solidFill>
                  <a:srgbClr val="002060"/>
                </a:solidFill>
              </a:rPr>
              <a:t>программ, </a:t>
            </a:r>
            <a:r>
              <a:rPr lang="ru-RU" dirty="0" smtClean="0">
                <a:solidFill>
                  <a:srgbClr val="002060"/>
                </a:solidFill>
              </a:rPr>
              <a:t>продвижение</a:t>
            </a:r>
            <a:r>
              <a:rPr lang="ru-RU" dirty="0" smtClean="0">
                <a:solidFill>
                  <a:srgbClr val="002060"/>
                </a:solidFill>
              </a:rPr>
              <a:t> </a:t>
            </a:r>
            <a:r>
              <a:rPr lang="ru-RU" dirty="0" smtClean="0">
                <a:solidFill>
                  <a:srgbClr val="002060"/>
                </a:solidFill>
              </a:rPr>
              <a:t>здорового и честного спорта,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	        	         сотрудничество </a:t>
            </a:r>
            <a:r>
              <a:rPr lang="ru-RU" dirty="0" smtClean="0">
                <a:solidFill>
                  <a:srgbClr val="002060"/>
                </a:solidFill>
              </a:rPr>
              <a:t>на национальном и международном </a:t>
            </a:r>
            <a:r>
              <a:rPr lang="ru-RU" dirty="0" smtClean="0">
                <a:solidFill>
                  <a:srgbClr val="002060"/>
                </a:solidFill>
              </a:rPr>
              <a:t>уровнях</a:t>
            </a:r>
            <a:r>
              <a:rPr lang="ru-RU" dirty="0" smtClean="0">
                <a:solidFill>
                  <a:srgbClr val="002060"/>
                </a:solidFill>
              </a:rPr>
              <a:t>.</a:t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/>
            </a:r>
            <a:br>
              <a:rPr lang="ru-RU" dirty="0" smtClean="0">
                <a:solidFill>
                  <a:srgbClr val="002060"/>
                </a:solidFill>
              </a:rPr>
            </a:br>
            <a:r>
              <a:rPr lang="ru-RU" dirty="0" smtClean="0">
                <a:solidFill>
                  <a:srgbClr val="002060"/>
                </a:solidFill>
              </a:rPr>
              <a:t>	                 Основная </a:t>
            </a:r>
            <a:r>
              <a:rPr lang="ru-RU" dirty="0" smtClean="0">
                <a:solidFill>
                  <a:srgbClr val="002060"/>
                </a:solidFill>
              </a:rPr>
              <a:t>цель деятельности организации заключена в </a:t>
            </a:r>
            <a:r>
              <a:rPr lang="ru-RU" dirty="0" err="1" smtClean="0">
                <a:solidFill>
                  <a:srgbClr val="002060"/>
                </a:solidFill>
              </a:rPr>
              <a:t>слогане</a:t>
            </a:r>
            <a:r>
              <a:rPr lang="ru-RU" dirty="0" smtClean="0">
                <a:solidFill>
                  <a:srgbClr val="002060"/>
                </a:solidFill>
              </a:rPr>
              <a:t> РУСАДА </a:t>
            </a:r>
            <a:endParaRPr lang="ru-RU" dirty="0" smtClean="0">
              <a:solidFill>
                <a:srgbClr val="002060"/>
              </a:solidFill>
            </a:endParaRPr>
          </a:p>
          <a:p>
            <a:r>
              <a:rPr lang="ru-RU" dirty="0" smtClean="0">
                <a:solidFill>
                  <a:srgbClr val="002060"/>
                </a:solidFill>
              </a:rPr>
              <a:t>				</a:t>
            </a:r>
            <a:r>
              <a:rPr lang="ru-RU" b="1" dirty="0" smtClean="0">
                <a:solidFill>
                  <a:srgbClr val="002060"/>
                </a:solidFill>
              </a:rPr>
              <a:t>«</a:t>
            </a:r>
            <a:r>
              <a:rPr lang="ru-RU" b="1" dirty="0" smtClean="0">
                <a:solidFill>
                  <a:srgbClr val="002060"/>
                </a:solidFill>
              </a:rPr>
              <a:t>За честный и здоровый </a:t>
            </a:r>
            <a:r>
              <a:rPr lang="ru-RU" b="1" dirty="0" smtClean="0">
                <a:solidFill>
                  <a:srgbClr val="002060"/>
                </a:solidFill>
              </a:rPr>
              <a:t>спорт!»</a:t>
            </a:r>
            <a:endParaRPr lang="ru-RU" dirty="0" smtClean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sp>
        <p:nvSpPr>
          <p:cNvPr id="25602" name="AutoShape 2" descr="https://cdn1.img.rsport.ru/images/90713/70/9071370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5604" name="AutoShape 4" descr="https://cdn1.img.rsport.ru/images/90713/70/907137044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2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Последствия допинга</a:t>
            </a:r>
          </a:p>
        </p:txBody>
      </p:sp>
      <p:pic>
        <p:nvPicPr>
          <p:cNvPr id="9" name="Picture 3" descr="Z:\Отдел реализации образовательных программ\Специалист Конова В.А\университеты\РМОУ\картинки\dc4b0c229643387b4818bfbf5710d109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190228" y="1467246"/>
            <a:ext cx="2784872" cy="1856581"/>
          </a:xfrm>
          <a:prstGeom prst="rect">
            <a:avLst/>
          </a:prstGeom>
          <a:noFill/>
        </p:spPr>
      </p:pic>
      <p:sp>
        <p:nvSpPr>
          <p:cNvPr id="10" name="Text Placeholder 2"/>
          <p:cNvSpPr txBox="1">
            <a:spLocks/>
          </p:cNvSpPr>
          <p:nvPr/>
        </p:nvSpPr>
        <p:spPr>
          <a:xfrm>
            <a:off x="632521" y="3302000"/>
            <a:ext cx="3964879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Наносит вред здоровью</a:t>
            </a:r>
          </a:p>
        </p:txBody>
      </p:sp>
      <p:pic>
        <p:nvPicPr>
          <p:cNvPr id="11" name="Picture 1" descr="Z:\Отдел реализации образовательных программ\Специалист Конова В.А\университеты\РМОУ\картинки\dc-Cover-bh4ccjsf3fk4nmo4j7uu5jv3p1-20170728072454.Medi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802117" y="1365770"/>
            <a:ext cx="3450084" cy="1932047"/>
          </a:xfrm>
          <a:prstGeom prst="rect">
            <a:avLst/>
          </a:prstGeom>
          <a:noFill/>
        </p:spPr>
      </p:pic>
      <p:sp>
        <p:nvSpPr>
          <p:cNvPr id="12" name="Text Placeholder 2"/>
          <p:cNvSpPr txBox="1">
            <a:spLocks/>
          </p:cNvSpPr>
          <p:nvPr/>
        </p:nvSpPr>
        <p:spPr>
          <a:xfrm>
            <a:off x="7617521" y="3289300"/>
            <a:ext cx="3964879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Лишает свободы выбора</a:t>
            </a:r>
          </a:p>
        </p:txBody>
      </p:sp>
      <p:sp>
        <p:nvSpPr>
          <p:cNvPr id="14" name="Text Placeholder 2"/>
          <p:cNvSpPr txBox="1">
            <a:spLocks/>
          </p:cNvSpPr>
          <p:nvPr/>
        </p:nvSpPr>
        <p:spPr>
          <a:xfrm>
            <a:off x="6677721" y="4648200"/>
            <a:ext cx="3406079" cy="1320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82296" indent="0" algn="ctr">
              <a:buNone/>
              <a:defRPr/>
            </a:pPr>
            <a:r>
              <a:rPr lang="ru-RU" sz="26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Переносит идеологию </a:t>
            </a:r>
            <a:r>
              <a:rPr lang="ru-RU" sz="26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обмана </a:t>
            </a:r>
            <a:endParaRPr lang="ru-RU" sz="2600" b="1" dirty="0" smtClean="0" smtId="4294967295">
              <a:solidFill>
                <a:srgbClr val="000090"/>
              </a:solidFill>
              <a:highlight>
                <a:srgbClr val="000000">
                  <a:alpha val="0"/>
                </a:srgbClr>
              </a:highlight>
            </a:endParaRPr>
          </a:p>
          <a:p>
            <a:pPr marL="82296" indent="0" algn="ctr">
              <a:buNone/>
              <a:defRPr/>
            </a:pPr>
            <a:r>
              <a:rPr lang="ru-RU" sz="26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на </a:t>
            </a:r>
            <a:r>
              <a:rPr lang="ru-RU" sz="26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другие сферы общественной жизни</a:t>
            </a:r>
          </a:p>
        </p:txBody>
      </p:sp>
      <p:pic>
        <p:nvPicPr>
          <p:cNvPr id="23554" name="Picture 2" descr="http://vostok.today/uploads/posts/2016-01/thumbs/1452824168_obman-sudi-v-eao-stoil-devushke-shtrafa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759075" y="3987526"/>
            <a:ext cx="4010025" cy="266727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806700" y="1495424"/>
            <a:ext cx="6896100" cy="5172076"/>
          </a:xfrm>
          <a:prstGeom prst="rect">
            <a:avLst/>
          </a:prstGeom>
        </p:spPr>
      </p:pic>
      <p:sp>
        <p:nvSpPr>
          <p:cNvPr id="8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Среда и влияние</a:t>
            </a:r>
          </a:p>
        </p:txBody>
      </p:sp>
    </p:spTree>
    <p:extLst>
      <p:ext uri="{BB962C8B-B14F-4D97-AF65-F5344CB8AC3E}">
        <p14:creationId xmlns:p14="http://schemas.microsoft.com/office/powerpoint/2010/main" xmlns="" val="112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797800" y="2286000"/>
            <a:ext cx="38481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Социологические исследования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показывают, что применение допинга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имеет более широкое распространение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вне спорта.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8194" name="Picture 2" descr="http://www.twinstatesafemeds.org/wp-content/uploads/2015/02/teenagers-from-back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73075" y="1552369"/>
            <a:ext cx="6969125" cy="46484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215900" y="4699000"/>
            <a:ext cx="4851400" cy="1714500"/>
          </a:xfrm>
          <a:prstGeom prst="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254000" y="1524000"/>
            <a:ext cx="4775200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Зачастую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спортивное питание и </a:t>
            </a:r>
            <a:r>
              <a:rPr lang="ru-RU" sz="2800" dirty="0" err="1" smtClean="0">
                <a:solidFill>
                  <a:srgbClr val="002060"/>
                </a:solidFill>
              </a:rPr>
              <a:t>БАДы</a:t>
            </a:r>
            <a:r>
              <a:rPr lang="ru-RU" sz="2800" dirty="0" smtClean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являются </a:t>
            </a:r>
            <a:r>
              <a:rPr lang="ru-RU" sz="2800" dirty="0" smtClean="0">
                <a:solidFill>
                  <a:srgbClr val="002060"/>
                </a:solidFill>
              </a:rPr>
              <a:t>«</a:t>
            </a:r>
            <a:r>
              <a:rPr lang="ru-RU" sz="2800" dirty="0" err="1" smtClean="0">
                <a:solidFill>
                  <a:srgbClr val="002060"/>
                </a:solidFill>
              </a:rPr>
              <a:t>дресс-кодом</a:t>
            </a:r>
            <a:r>
              <a:rPr lang="ru-RU" sz="2800" dirty="0" smtClean="0">
                <a:solidFill>
                  <a:srgbClr val="002060"/>
                </a:solidFill>
              </a:rPr>
              <a:t>» </a:t>
            </a:r>
          </a:p>
          <a:p>
            <a:pPr algn="ctr"/>
            <a:r>
              <a:rPr lang="ru-RU" sz="2400" dirty="0" smtClean="0">
                <a:solidFill>
                  <a:srgbClr val="002060"/>
                </a:solidFill>
              </a:rPr>
              <a:t>в спортивных залах и определенных сообществах в социальных сетях</a:t>
            </a: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6146" name="Picture 2" descr="http://photos.demandstudios.com/getty/article/99/79/137471917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05317" y="1168400"/>
            <a:ext cx="6372333" cy="5308600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>
            <a:off x="241300" y="4914900"/>
            <a:ext cx="47752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РУСАДА НЕ РЕКОМЕНДУЕТ УПОТРЕБЛЕНИЕ 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</a:rPr>
              <a:t>СПОРТИВНОГО ПИТАНИЯ И БАДОВ</a:t>
            </a:r>
          </a:p>
          <a:p>
            <a:pPr algn="ctr"/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2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sp>
        <p:nvSpPr>
          <p:cNvPr id="7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Группы риска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16992" y="1713756"/>
            <a:ext cx="36004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Молодые спортсмены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Подростки</a:t>
            </a:r>
          </a:p>
          <a:p>
            <a:pPr>
              <a:buFont typeface="Arial" pitchFamily="34" charset="0"/>
              <a:buChar char="•"/>
            </a:pPr>
            <a:endParaRPr lang="ru-RU" sz="2400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ru-RU" sz="2400" dirty="0" smtClean="0">
                <a:solidFill>
                  <a:srgbClr val="002060"/>
                </a:solidFill>
              </a:rPr>
              <a:t>Отдельные виды спорта</a:t>
            </a: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 smtClean="0">
              <a:solidFill>
                <a:srgbClr val="002060"/>
              </a:solidFill>
            </a:endParaRPr>
          </a:p>
          <a:p>
            <a:pPr>
              <a:buFont typeface="Arial" pitchFamily="34" charset="0"/>
              <a:buChar char="•"/>
            </a:pPr>
            <a:endParaRPr lang="ru-RU" dirty="0">
              <a:solidFill>
                <a:srgbClr val="002060"/>
              </a:solidFill>
            </a:endParaRPr>
          </a:p>
          <a:p>
            <a:endParaRPr lang="ru-RU" dirty="0">
              <a:solidFill>
                <a:srgbClr val="002060"/>
              </a:solidFill>
            </a:endParaRPr>
          </a:p>
        </p:txBody>
      </p:sp>
      <p:pic>
        <p:nvPicPr>
          <p:cNvPr id="9" name="Picture 2" descr="http://i42.woman.ru/womanru/images/article/a/b/img_abe91ed24aebdbc3b9c0bf6f2cb69384_2_700x600.jpg?0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699500" y="1247923"/>
            <a:ext cx="2971513" cy="3935779"/>
          </a:xfrm>
          <a:prstGeom prst="rect">
            <a:avLst/>
          </a:prstGeom>
          <a:noFill/>
        </p:spPr>
      </p:pic>
      <p:pic>
        <p:nvPicPr>
          <p:cNvPr id="10" name="Picture 7" descr="http://bodybuilding.k21vek.com/_MF/2-15/2-15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020568" y="2306960"/>
            <a:ext cx="3018532" cy="4172485"/>
          </a:xfrm>
          <a:prstGeom prst="rect">
            <a:avLst/>
          </a:prstGeom>
          <a:noFill/>
        </p:spPr>
      </p:pic>
      <p:pic>
        <p:nvPicPr>
          <p:cNvPr id="11" name="Picture 9" descr="http://www.teentor.com/ru/articles/pravila-obschenia-s-neznakomtsami-v-seti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480367" y="3769218"/>
            <a:ext cx="3977333" cy="290689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12762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вал 6"/>
          <p:cNvSpPr/>
          <p:nvPr/>
        </p:nvSpPr>
        <p:spPr>
          <a:xfrm>
            <a:off x="3276600" y="1117600"/>
            <a:ext cx="5765800" cy="5549900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207321" y="1803400"/>
            <a:ext cx="7952680" cy="38735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/>
          <a:p>
            <a:pPr marL="82296" indent="0" algn="ctr">
              <a:buNone/>
              <a:defRPr/>
            </a:pPr>
            <a:r>
              <a:rPr lang="ru-RU" sz="6600" b="1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</a:rPr>
              <a:t>Помните!</a:t>
            </a:r>
          </a:p>
          <a:p>
            <a:pPr marL="82296" indent="0" algn="ctr">
              <a:buNone/>
              <a:defRPr/>
            </a:pPr>
            <a:endParaRPr lang="ru-RU" sz="2800" b="1" dirty="0" smtClean="0" smtId="4294967295">
              <a:solidFill>
                <a:schemeClr val="bg1"/>
              </a:solidFill>
              <a:highlight>
                <a:srgbClr val="000000">
                  <a:alpha val="0"/>
                </a:srgbClr>
              </a:highlight>
            </a:endParaRPr>
          </a:p>
          <a:p>
            <a:pPr marL="82296" indent="0" algn="ctr">
              <a:buNone/>
              <a:defRPr/>
            </a:pPr>
            <a:r>
              <a:rPr lang="ru-RU" sz="2800" b="1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</a:rPr>
              <a:t>Будет Ваш ребенок </a:t>
            </a:r>
          </a:p>
          <a:p>
            <a:pPr marL="82296" indent="0" algn="ctr">
              <a:buNone/>
              <a:defRPr/>
            </a:pPr>
            <a:r>
              <a:rPr lang="ru-RU" sz="2800" b="1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</a:rPr>
              <a:t>принимать </a:t>
            </a:r>
          </a:p>
          <a:p>
            <a:pPr marL="82296" indent="0" algn="ctr">
              <a:buNone/>
              <a:defRPr/>
            </a:pPr>
            <a:r>
              <a:rPr lang="ru-RU" sz="2800" b="1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</a:rPr>
              <a:t>запрещенные </a:t>
            </a:r>
          </a:p>
          <a:p>
            <a:pPr marL="82296" indent="0" algn="ctr">
              <a:buNone/>
              <a:defRPr/>
            </a:pPr>
            <a:r>
              <a:rPr lang="ru-RU" sz="2800" b="1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</a:rPr>
              <a:t>субстанции или нет, </a:t>
            </a:r>
          </a:p>
          <a:p>
            <a:pPr marL="82296" indent="0" algn="ctr">
              <a:buNone/>
              <a:defRPr/>
            </a:pPr>
            <a:r>
              <a:rPr lang="ru-RU" sz="5400" b="1" dirty="0" smtClean="0" smtId="4294967295">
                <a:solidFill>
                  <a:schemeClr val="bg1"/>
                </a:solidFill>
                <a:highlight>
                  <a:srgbClr val="000000">
                    <a:alpha val="0"/>
                  </a:srgbClr>
                </a:highlight>
              </a:rPr>
              <a:t>зависит от Вас!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0565" y="918774"/>
            <a:ext cx="11350869" cy="45719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0365250" y="83550"/>
            <a:ext cx="1353429" cy="835224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843932" y="1307108"/>
            <a:ext cx="3620368" cy="51743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11" name="Text Placeholder 2"/>
          <p:cNvSpPr txBox="1">
            <a:spLocks/>
          </p:cNvSpPr>
          <p:nvPr/>
        </p:nvSpPr>
        <p:spPr>
          <a:xfrm>
            <a:off x="251521" y="914400"/>
            <a:ext cx="7952680" cy="55223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82296" indent="0">
              <a:buNone/>
              <a:defRPr/>
            </a:pPr>
            <a:r>
              <a:rPr lang="ru-RU" sz="2800" b="1" dirty="0" smtClean="0" smtId="4294967295">
                <a:solidFill>
                  <a:srgbClr val="000090"/>
                </a:solidFill>
                <a:highlight>
                  <a:srgbClr val="000000">
                    <a:alpha val="0"/>
                  </a:srgbClr>
                </a:highlight>
              </a:rPr>
              <a:t>Материалы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985000" y="2247900"/>
            <a:ext cx="38481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Памятку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можно бесплатно </a:t>
            </a:r>
          </a:p>
          <a:p>
            <a:pPr algn="ctr"/>
            <a:r>
              <a:rPr lang="ru-RU" sz="2800" dirty="0" smtClean="0">
                <a:solidFill>
                  <a:srgbClr val="002060"/>
                </a:solidFill>
              </a:rPr>
              <a:t>скачать на сайте </a:t>
            </a:r>
          </a:p>
          <a:p>
            <a:pPr algn="ctr"/>
            <a:r>
              <a:rPr lang="en-US" sz="3200" dirty="0" smtClean="0">
                <a:solidFill>
                  <a:srgbClr val="002060"/>
                </a:solidFill>
              </a:rPr>
              <a:t>www.rusada.ru</a:t>
            </a:r>
            <a:endParaRPr lang="ru-RU" sz="3200" dirty="0" smtClean="0">
              <a:solidFill>
                <a:srgbClr val="002060"/>
              </a:solidFill>
            </a:endParaRPr>
          </a:p>
          <a:p>
            <a:pPr algn="ctr"/>
            <a:endParaRPr lang="ru-RU" sz="2400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2125</TotalTime>
  <Words>238</Words>
  <Application>Microsoft Office PowerPoint</Application>
  <PresentationFormat>Произвольный</PresentationFormat>
  <Paragraphs>82</Paragraphs>
  <Slides>14</Slides>
  <Notes>12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5" baseType="lpstr">
      <vt:lpstr>Тема Office</vt:lpstr>
      <vt:lpstr>   За чистый спорт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Пахноцкая Маргарита Андреевна</dc:creator>
  <cp:lastModifiedBy>vkonova</cp:lastModifiedBy>
  <cp:revision>244</cp:revision>
  <dcterms:created xsi:type="dcterms:W3CDTF">2017-03-17T08:47:41Z</dcterms:created>
  <dcterms:modified xsi:type="dcterms:W3CDTF">2018-01-11T14:03:20Z</dcterms:modified>
</cp:coreProperties>
</file>